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29"/>
  </p:normalViewPr>
  <p:slideViewPr>
    <p:cSldViewPr snapToGrid="0" snapToObjects="1">
      <p:cViewPr varScale="1">
        <p:scale>
          <a:sx n="75" d="100"/>
          <a:sy n="75" d="100"/>
        </p:scale>
        <p:origin x="184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747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4" name="Text 1"/>
          <p:cNvSpPr/>
          <p:nvPr/>
        </p:nvSpPr>
        <p:spPr>
          <a:xfrm>
            <a:off x="6319599" y="3698200"/>
            <a:ext cx="7200900" cy="8331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561"/>
              </a:lnSpc>
              <a:buNone/>
            </a:pPr>
            <a:r>
              <a:rPr lang="en-US" sz="5249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Analyse Garçon Francais</a:t>
            </a:r>
            <a:endParaRPr lang="en-US" sz="5249" dirty="0"/>
          </a:p>
        </p:txBody>
      </p:sp>
      <p:sp>
        <p:nvSpPr>
          <p:cNvPr id="6" name="Shape 3"/>
          <p:cNvSpPr/>
          <p:nvPr/>
        </p:nvSpPr>
        <p:spPr>
          <a:xfrm>
            <a:off x="6319599" y="5356027"/>
            <a:ext cx="355402" cy="355402"/>
          </a:xfrm>
          <a:prstGeom prst="roundRect">
            <a:avLst>
              <a:gd name="adj" fmla="val 25726039"/>
            </a:avLst>
          </a:prstGeom>
          <a:noFill/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4" name="Text 1"/>
          <p:cNvSpPr/>
          <p:nvPr/>
        </p:nvSpPr>
        <p:spPr>
          <a:xfrm>
            <a:off x="2348389" y="1796177"/>
            <a:ext cx="56311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Historique et Contexte</a:t>
            </a:r>
            <a:endParaRPr lang="en-US" sz="4374" dirty="0"/>
          </a:p>
        </p:txBody>
      </p:sp>
      <p:sp>
        <p:nvSpPr>
          <p:cNvPr id="5" name="Text 2"/>
          <p:cNvSpPr/>
          <p:nvPr/>
        </p:nvSpPr>
        <p:spPr>
          <a:xfrm>
            <a:off x="2348389" y="3045976"/>
            <a:ext cx="2949416" cy="8329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Naissance de la marque</a:t>
            </a:r>
            <a:endParaRPr lang="en-US" sz="2624" dirty="0"/>
          </a:p>
        </p:txBody>
      </p:sp>
      <p:sp>
        <p:nvSpPr>
          <p:cNvPr id="6" name="Text 3"/>
          <p:cNvSpPr/>
          <p:nvPr/>
        </p:nvSpPr>
        <p:spPr>
          <a:xfrm>
            <a:off x="2348389" y="4101108"/>
            <a:ext cx="2949416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Fondée en 2012 par Pierre Ambroise Darré dans le but de créer des sous-vêtements pour hommes de haute qualité tout en restant fidèle à l'élégance française.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5847398" y="3045976"/>
            <a:ext cx="2949416" cy="8329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Influence de la mode</a:t>
            </a:r>
            <a:endParaRPr lang="en-US" sz="2624" dirty="0"/>
          </a:p>
        </p:txBody>
      </p:sp>
      <p:sp>
        <p:nvSpPr>
          <p:cNvPr id="8" name="Text 5"/>
          <p:cNvSpPr/>
          <p:nvPr/>
        </p:nvSpPr>
        <p:spPr>
          <a:xfrm>
            <a:off x="5847398" y="4101108"/>
            <a:ext cx="2949416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S'inspirant de l'industrie de la mode de Paris, Garçon Francais innove en associant des designs élégants à des matériaux de qualité supérieure.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9346406" y="3045976"/>
            <a:ext cx="2949416" cy="8329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Engagement éthique</a:t>
            </a:r>
            <a:endParaRPr lang="en-US" sz="2624" dirty="0"/>
          </a:p>
        </p:txBody>
      </p:sp>
      <p:sp>
        <p:nvSpPr>
          <p:cNvPr id="10" name="Text 7"/>
          <p:cNvSpPr/>
          <p:nvPr/>
        </p:nvSpPr>
        <p:spPr>
          <a:xfrm>
            <a:off x="9346406" y="4101108"/>
            <a:ext cx="2949416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La marque prône la durabilité et met en œuvre des pratiques respectueuses de l'environnement tout au long de sa chaîne d'approvisionnement.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328017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4" name="Text 1"/>
          <p:cNvSpPr/>
          <p:nvPr/>
        </p:nvSpPr>
        <p:spPr>
          <a:xfrm>
            <a:off x="678656" y="1490663"/>
            <a:ext cx="5943600" cy="56554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453"/>
              </a:lnSpc>
              <a:buNone/>
            </a:pPr>
            <a:r>
              <a:rPr lang="en-US" sz="3563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Positionnement sur le Marché</a:t>
            </a:r>
            <a:endParaRPr lang="en-US" sz="3563" dirty="0"/>
          </a:p>
        </p:txBody>
      </p:sp>
      <p:sp>
        <p:nvSpPr>
          <p:cNvPr id="5" name="Shape 2"/>
          <p:cNvSpPr/>
          <p:nvPr/>
        </p:nvSpPr>
        <p:spPr>
          <a:xfrm>
            <a:off x="678656" y="2469118"/>
            <a:ext cx="407194" cy="407194"/>
          </a:xfrm>
          <a:prstGeom prst="roundRect">
            <a:avLst>
              <a:gd name="adj" fmla="val 26667"/>
            </a:avLst>
          </a:prstGeom>
          <a:solidFill>
            <a:srgbClr val="FFE0E0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6" name="Text 3"/>
          <p:cNvSpPr/>
          <p:nvPr/>
        </p:nvSpPr>
        <p:spPr>
          <a:xfrm>
            <a:off x="840343" y="2503051"/>
            <a:ext cx="83820" cy="33932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72"/>
              </a:lnSpc>
              <a:buNone/>
            </a:pPr>
            <a:r>
              <a:rPr lang="en-US" sz="2138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1</a:t>
            </a:r>
            <a:endParaRPr lang="en-US" sz="2138" dirty="0"/>
          </a:p>
        </p:txBody>
      </p:sp>
      <p:sp>
        <p:nvSpPr>
          <p:cNvPr id="7" name="Text 4"/>
          <p:cNvSpPr/>
          <p:nvPr/>
        </p:nvSpPr>
        <p:spPr>
          <a:xfrm>
            <a:off x="1266825" y="2531269"/>
            <a:ext cx="2400300" cy="2827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27"/>
              </a:lnSpc>
              <a:buNone/>
            </a:pPr>
            <a:r>
              <a:rPr lang="en-US" sz="1781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Qualité haut de gamme</a:t>
            </a:r>
            <a:endParaRPr lang="en-US" sz="1781" dirty="0"/>
          </a:p>
        </p:txBody>
      </p:sp>
      <p:sp>
        <p:nvSpPr>
          <p:cNvPr id="8" name="Text 5"/>
          <p:cNvSpPr/>
          <p:nvPr/>
        </p:nvSpPr>
        <p:spPr>
          <a:xfrm>
            <a:off x="1266825" y="2995017"/>
            <a:ext cx="3214688" cy="1447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80"/>
              </a:lnSpc>
              <a:buNone/>
            </a:pPr>
            <a:r>
              <a:rPr lang="en-US" sz="1425" dirty="0">
                <a:solidFill>
                  <a:srgbClr val="3B35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Garçon Francais se positionne comme une marque de sous-vêtements de luxe pour hommes en offrant des produits de qualité supérieure et des finitions impeccables.</a:t>
            </a:r>
            <a:endParaRPr lang="en-US" sz="1425" dirty="0"/>
          </a:p>
        </p:txBody>
      </p:sp>
      <p:sp>
        <p:nvSpPr>
          <p:cNvPr id="9" name="Shape 6"/>
          <p:cNvSpPr/>
          <p:nvPr/>
        </p:nvSpPr>
        <p:spPr>
          <a:xfrm>
            <a:off x="4662488" y="2469118"/>
            <a:ext cx="407194" cy="407194"/>
          </a:xfrm>
          <a:prstGeom prst="roundRect">
            <a:avLst>
              <a:gd name="adj" fmla="val 26667"/>
            </a:avLst>
          </a:prstGeom>
          <a:solidFill>
            <a:srgbClr val="FFE0E0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10" name="Text 7"/>
          <p:cNvSpPr/>
          <p:nvPr/>
        </p:nvSpPr>
        <p:spPr>
          <a:xfrm>
            <a:off x="4789884" y="2503051"/>
            <a:ext cx="152400" cy="33932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72"/>
              </a:lnSpc>
              <a:buNone/>
            </a:pPr>
            <a:r>
              <a:rPr lang="en-US" sz="2138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2</a:t>
            </a:r>
            <a:endParaRPr lang="en-US" sz="2138" dirty="0"/>
          </a:p>
        </p:txBody>
      </p:sp>
      <p:sp>
        <p:nvSpPr>
          <p:cNvPr id="11" name="Text 8"/>
          <p:cNvSpPr/>
          <p:nvPr/>
        </p:nvSpPr>
        <p:spPr>
          <a:xfrm>
            <a:off x="5250656" y="2531269"/>
            <a:ext cx="1809750" cy="2827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27"/>
              </a:lnSpc>
              <a:buNone/>
            </a:pPr>
            <a:r>
              <a:rPr lang="en-US" sz="1781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Style élégant</a:t>
            </a:r>
            <a:endParaRPr lang="en-US" sz="1781" dirty="0"/>
          </a:p>
        </p:txBody>
      </p:sp>
      <p:sp>
        <p:nvSpPr>
          <p:cNvPr id="12" name="Text 9"/>
          <p:cNvSpPr/>
          <p:nvPr/>
        </p:nvSpPr>
        <p:spPr>
          <a:xfrm>
            <a:off x="5250656" y="2995017"/>
            <a:ext cx="3214688" cy="11582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80"/>
              </a:lnSpc>
              <a:buNone/>
            </a:pPr>
            <a:r>
              <a:rPr lang="en-US" sz="1425" dirty="0">
                <a:solidFill>
                  <a:srgbClr val="3B35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Les designs sophistiqués et les coupes ajustées de Garçon Francais attirent les hommes qui recherchent à la fois le confort et l'esthétique.</a:t>
            </a:r>
            <a:endParaRPr lang="en-US" sz="1425" dirty="0"/>
          </a:p>
        </p:txBody>
      </p:sp>
      <p:sp>
        <p:nvSpPr>
          <p:cNvPr id="13" name="Shape 10"/>
          <p:cNvSpPr/>
          <p:nvPr/>
        </p:nvSpPr>
        <p:spPr>
          <a:xfrm>
            <a:off x="678656" y="4765238"/>
            <a:ext cx="407194" cy="407194"/>
          </a:xfrm>
          <a:prstGeom prst="roundRect">
            <a:avLst>
              <a:gd name="adj" fmla="val 26667"/>
            </a:avLst>
          </a:prstGeom>
          <a:solidFill>
            <a:srgbClr val="FFE0E0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14" name="Text 11"/>
          <p:cNvSpPr/>
          <p:nvPr/>
        </p:nvSpPr>
        <p:spPr>
          <a:xfrm>
            <a:off x="802243" y="4799171"/>
            <a:ext cx="160020" cy="33932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72"/>
              </a:lnSpc>
              <a:buNone/>
            </a:pPr>
            <a:r>
              <a:rPr lang="en-US" sz="2138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3</a:t>
            </a:r>
            <a:endParaRPr lang="en-US" sz="2138" dirty="0"/>
          </a:p>
        </p:txBody>
      </p:sp>
      <p:sp>
        <p:nvSpPr>
          <p:cNvPr id="15" name="Text 12"/>
          <p:cNvSpPr/>
          <p:nvPr/>
        </p:nvSpPr>
        <p:spPr>
          <a:xfrm>
            <a:off x="1266825" y="4827389"/>
            <a:ext cx="2156460" cy="2827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27"/>
              </a:lnSpc>
              <a:buNone/>
            </a:pPr>
            <a:r>
              <a:rPr lang="en-US" sz="1781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Innovation constante</a:t>
            </a:r>
            <a:endParaRPr lang="en-US" sz="1781" dirty="0"/>
          </a:p>
        </p:txBody>
      </p:sp>
      <p:sp>
        <p:nvSpPr>
          <p:cNvPr id="16" name="Text 13"/>
          <p:cNvSpPr/>
          <p:nvPr/>
        </p:nvSpPr>
        <p:spPr>
          <a:xfrm>
            <a:off x="1266825" y="5291138"/>
            <a:ext cx="3214688" cy="1447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80"/>
              </a:lnSpc>
              <a:buNone/>
            </a:pPr>
            <a:r>
              <a:rPr lang="en-US" sz="1425" dirty="0">
                <a:solidFill>
                  <a:srgbClr val="3B35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La marque est en constante évolution pour répondre aux besoins changeants des hommes modernes et reste à l'avant-garde des dernières tendances de la mode.</a:t>
            </a:r>
            <a:endParaRPr lang="en-US" sz="1425" dirty="0"/>
          </a:p>
        </p:txBody>
      </p:sp>
      <p:sp>
        <p:nvSpPr>
          <p:cNvPr id="17" name="Shape 14"/>
          <p:cNvSpPr/>
          <p:nvPr/>
        </p:nvSpPr>
        <p:spPr>
          <a:xfrm>
            <a:off x="4662488" y="4765238"/>
            <a:ext cx="407194" cy="407194"/>
          </a:xfrm>
          <a:prstGeom prst="roundRect">
            <a:avLst>
              <a:gd name="adj" fmla="val 26667"/>
            </a:avLst>
          </a:prstGeom>
          <a:solidFill>
            <a:srgbClr val="FFE0E0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18" name="Text 15"/>
          <p:cNvSpPr/>
          <p:nvPr/>
        </p:nvSpPr>
        <p:spPr>
          <a:xfrm>
            <a:off x="4782264" y="4799171"/>
            <a:ext cx="167640" cy="33932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72"/>
              </a:lnSpc>
              <a:buNone/>
            </a:pPr>
            <a:r>
              <a:rPr lang="en-US" sz="2138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4</a:t>
            </a:r>
            <a:endParaRPr lang="en-US" sz="2138" dirty="0"/>
          </a:p>
        </p:txBody>
      </p:sp>
      <p:sp>
        <p:nvSpPr>
          <p:cNvPr id="19" name="Text 16"/>
          <p:cNvSpPr/>
          <p:nvPr/>
        </p:nvSpPr>
        <p:spPr>
          <a:xfrm>
            <a:off x="5250656" y="4827389"/>
            <a:ext cx="2674620" cy="2827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27"/>
              </a:lnSpc>
              <a:buNone/>
            </a:pPr>
            <a:r>
              <a:rPr lang="en-US" sz="1781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Authentiquement français</a:t>
            </a:r>
            <a:endParaRPr lang="en-US" sz="1781" dirty="0"/>
          </a:p>
        </p:txBody>
      </p:sp>
      <p:sp>
        <p:nvSpPr>
          <p:cNvPr id="20" name="Text 17"/>
          <p:cNvSpPr/>
          <p:nvPr/>
        </p:nvSpPr>
        <p:spPr>
          <a:xfrm>
            <a:off x="5250656" y="5291138"/>
            <a:ext cx="3214688" cy="11582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80"/>
              </a:lnSpc>
              <a:buNone/>
            </a:pPr>
            <a:r>
              <a:rPr lang="en-US" sz="1425" dirty="0">
                <a:solidFill>
                  <a:srgbClr val="3B35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Garçon Francais s'appuie sur l'héritage de la mode française et met en valeur le savoir-faire et le style intemporel de la France.</a:t>
            </a:r>
            <a:endParaRPr lang="en-US" sz="1425" dirty="0"/>
          </a:p>
        </p:txBody>
      </p:sp>
      <p:pic>
        <p:nvPicPr>
          <p:cNvPr id="21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716804"/>
          </a:xfrm>
          <a:prstGeom prst="rect">
            <a:avLst/>
          </a:prstGeom>
          <a:solidFill>
            <a:srgbClr val="FFFAFA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4" name="Text 1"/>
          <p:cNvSpPr/>
          <p:nvPr/>
        </p:nvSpPr>
        <p:spPr>
          <a:xfrm>
            <a:off x="3838456" y="427673"/>
            <a:ext cx="3110746" cy="48601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827"/>
              </a:lnSpc>
              <a:buNone/>
            </a:pPr>
            <a:r>
              <a:rPr lang="en-US" sz="3062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Forces</a:t>
            </a:r>
            <a:endParaRPr lang="en-US" sz="3062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8456" y="1224677"/>
            <a:ext cx="3360063" cy="2076569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3838456" y="3495556"/>
            <a:ext cx="1555313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sz="1531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Qualité</a:t>
            </a:r>
            <a:endParaRPr lang="en-US" sz="1531" dirty="0"/>
          </a:p>
        </p:txBody>
      </p:sp>
      <p:sp>
        <p:nvSpPr>
          <p:cNvPr id="7" name="Text 3"/>
          <p:cNvSpPr/>
          <p:nvPr/>
        </p:nvSpPr>
        <p:spPr>
          <a:xfrm>
            <a:off x="3838456" y="3789128"/>
            <a:ext cx="3360063" cy="74616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225" dirty="0">
                <a:solidFill>
                  <a:srgbClr val="3B35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Les sous-vêtements de Garçon Francais sont fabriqués avec des tissus de haute qualité qui offrent un confort et une durabilité exceptionnels.</a:t>
            </a:r>
            <a:endParaRPr lang="en-US" sz="1225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1762" y="1224677"/>
            <a:ext cx="3360182" cy="2076688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7431762" y="3495675"/>
            <a:ext cx="1555313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sz="1531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Design soigné</a:t>
            </a:r>
            <a:endParaRPr lang="en-US" sz="1531" dirty="0"/>
          </a:p>
        </p:txBody>
      </p:sp>
      <p:sp>
        <p:nvSpPr>
          <p:cNvPr id="10" name="Text 5"/>
          <p:cNvSpPr/>
          <p:nvPr/>
        </p:nvSpPr>
        <p:spPr>
          <a:xfrm>
            <a:off x="7431762" y="3789128"/>
            <a:ext cx="3360182" cy="74616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225" dirty="0">
                <a:solidFill>
                  <a:srgbClr val="3B35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L'emballage élégant et raffiné des produits de la marque reflète son attention aux détails et son engagement envers l'esthétique sophistiquée.</a:t>
            </a:r>
            <a:endParaRPr lang="en-US" sz="1225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8456" y="4873585"/>
            <a:ext cx="3360063" cy="2076569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3838456" y="7144464"/>
            <a:ext cx="2019300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sz="1531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Expérience en magasin</a:t>
            </a:r>
            <a:endParaRPr lang="en-US" sz="1531" dirty="0"/>
          </a:p>
        </p:txBody>
      </p:sp>
      <p:sp>
        <p:nvSpPr>
          <p:cNvPr id="13" name="Text 7"/>
          <p:cNvSpPr/>
          <p:nvPr/>
        </p:nvSpPr>
        <p:spPr>
          <a:xfrm>
            <a:off x="3838456" y="7542967"/>
            <a:ext cx="3360063" cy="74616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225" dirty="0">
                <a:solidFill>
                  <a:srgbClr val="3B35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Les boutiques Garçon Francais offrent un service client exceptionnel, créant une expérience d'achat inoubliable pour les clients.</a:t>
            </a:r>
            <a:endParaRPr lang="en-US" sz="122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4" name="Text 1"/>
          <p:cNvSpPr/>
          <p:nvPr/>
        </p:nvSpPr>
        <p:spPr>
          <a:xfrm>
            <a:off x="2348389" y="2327791"/>
            <a:ext cx="444388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Faiblesses</a:t>
            </a:r>
            <a:endParaRPr lang="en-US" sz="4374" dirty="0"/>
          </a:p>
        </p:txBody>
      </p:sp>
      <p:sp>
        <p:nvSpPr>
          <p:cNvPr id="5" name="Shape 2"/>
          <p:cNvSpPr/>
          <p:nvPr/>
        </p:nvSpPr>
        <p:spPr>
          <a:xfrm>
            <a:off x="2348389" y="3466505"/>
            <a:ext cx="4855726" cy="2435304"/>
          </a:xfrm>
          <a:prstGeom prst="roundRect">
            <a:avLst>
              <a:gd name="adj" fmla="val 5474"/>
            </a:avLst>
          </a:prstGeom>
          <a:solidFill>
            <a:srgbClr val="FFE0E0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6" name="Text 3"/>
          <p:cNvSpPr/>
          <p:nvPr/>
        </p:nvSpPr>
        <p:spPr>
          <a:xfrm>
            <a:off x="2570559" y="3688675"/>
            <a:ext cx="250698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Accessibilité des prix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570559" y="4258032"/>
            <a:ext cx="4411385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Le positionnement haut de gamme des produits peut exclure certains clients qui recherchent des options plus abordables.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7426285" y="3466505"/>
            <a:ext cx="4855726" cy="2435304"/>
          </a:xfrm>
          <a:prstGeom prst="roundRect">
            <a:avLst>
              <a:gd name="adj" fmla="val 5474"/>
            </a:avLst>
          </a:prstGeom>
          <a:solidFill>
            <a:srgbClr val="FFE0E0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9" name="Text 6"/>
          <p:cNvSpPr/>
          <p:nvPr/>
        </p:nvSpPr>
        <p:spPr>
          <a:xfrm>
            <a:off x="7648456" y="3688675"/>
            <a:ext cx="23241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Distribution limitée</a:t>
            </a:r>
            <a:endParaRPr lang="en-US" sz="2187" dirty="0"/>
          </a:p>
        </p:txBody>
      </p:sp>
      <p:sp>
        <p:nvSpPr>
          <p:cNvPr id="10" name="Text 7"/>
          <p:cNvSpPr/>
          <p:nvPr/>
        </p:nvSpPr>
        <p:spPr>
          <a:xfrm>
            <a:off x="7648456" y="4258032"/>
            <a:ext cx="4411385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Garçon Francais est encore une marque relativement exclusive avec une présence limitée dans les points de vente physiques et en ligne.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4" name="Text 1"/>
          <p:cNvSpPr/>
          <p:nvPr/>
        </p:nvSpPr>
        <p:spPr>
          <a:xfrm>
            <a:off x="2348389" y="999053"/>
            <a:ext cx="444388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Opportunités</a:t>
            </a:r>
            <a:endParaRPr lang="en-US" sz="4374" dirty="0"/>
          </a:p>
        </p:txBody>
      </p:sp>
      <p:sp>
        <p:nvSpPr>
          <p:cNvPr id="5" name="Shape 2"/>
          <p:cNvSpPr/>
          <p:nvPr/>
        </p:nvSpPr>
        <p:spPr>
          <a:xfrm>
            <a:off x="7292935" y="2137767"/>
            <a:ext cx="44410" cy="5092779"/>
          </a:xfrm>
          <a:prstGeom prst="rect">
            <a:avLst/>
          </a:prstGeom>
          <a:solidFill>
            <a:srgbClr val="FFE0E0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6" name="Shape 3"/>
          <p:cNvSpPr/>
          <p:nvPr/>
        </p:nvSpPr>
        <p:spPr>
          <a:xfrm>
            <a:off x="7565053" y="2539067"/>
            <a:ext cx="777597" cy="44410"/>
          </a:xfrm>
          <a:prstGeom prst="rect">
            <a:avLst/>
          </a:prstGeom>
          <a:solidFill>
            <a:srgbClr val="FFE0E0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7" name="Shape 4"/>
          <p:cNvSpPr/>
          <p:nvPr/>
        </p:nvSpPr>
        <p:spPr>
          <a:xfrm>
            <a:off x="7065109" y="2311360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FFE0E0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8" name="Text 5"/>
          <p:cNvSpPr/>
          <p:nvPr/>
        </p:nvSpPr>
        <p:spPr>
          <a:xfrm>
            <a:off x="7261681" y="2353032"/>
            <a:ext cx="1066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1</a:t>
            </a:r>
            <a:endParaRPr lang="en-US" sz="2624" dirty="0"/>
          </a:p>
        </p:txBody>
      </p:sp>
      <p:sp>
        <p:nvSpPr>
          <p:cNvPr id="9" name="Text 6"/>
          <p:cNvSpPr/>
          <p:nvPr/>
        </p:nvSpPr>
        <p:spPr>
          <a:xfrm>
            <a:off x="8537138" y="2359938"/>
            <a:ext cx="30099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Expansion internationale</a:t>
            </a:r>
            <a:endParaRPr lang="en-US" sz="2187" dirty="0"/>
          </a:p>
        </p:txBody>
      </p:sp>
      <p:sp>
        <p:nvSpPr>
          <p:cNvPr id="10" name="Text 7"/>
          <p:cNvSpPr/>
          <p:nvPr/>
        </p:nvSpPr>
        <p:spPr>
          <a:xfrm>
            <a:off x="8537138" y="2929295"/>
            <a:ext cx="3744754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Avec sa réputation grandissante, Garçon Francais a la possibilité de conquérir de nouveaux marchés à l'échelle mondiale.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6287512" y="3649920"/>
            <a:ext cx="777597" cy="44410"/>
          </a:xfrm>
          <a:prstGeom prst="rect">
            <a:avLst/>
          </a:prstGeom>
          <a:solidFill>
            <a:srgbClr val="FFE0E0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12" name="Shape 9"/>
          <p:cNvSpPr/>
          <p:nvPr/>
        </p:nvSpPr>
        <p:spPr>
          <a:xfrm>
            <a:off x="7065109" y="3422213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FFE0E0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13" name="Text 10"/>
          <p:cNvSpPr/>
          <p:nvPr/>
        </p:nvSpPr>
        <p:spPr>
          <a:xfrm>
            <a:off x="7223581" y="3463885"/>
            <a:ext cx="1828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2</a:t>
            </a:r>
            <a:endParaRPr lang="en-US" sz="2624" dirty="0"/>
          </a:p>
        </p:txBody>
      </p:sp>
      <p:sp>
        <p:nvSpPr>
          <p:cNvPr id="14" name="Text 11"/>
          <p:cNvSpPr/>
          <p:nvPr/>
        </p:nvSpPr>
        <p:spPr>
          <a:xfrm>
            <a:off x="2961203" y="3470791"/>
            <a:ext cx="31318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734"/>
              </a:lnSpc>
              <a:buNone/>
            </a:pPr>
            <a:r>
              <a:rPr lang="en-US" sz="2187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Collaborations de marque</a:t>
            </a:r>
            <a:endParaRPr lang="en-US" sz="2187" dirty="0"/>
          </a:p>
        </p:txBody>
      </p:sp>
      <p:sp>
        <p:nvSpPr>
          <p:cNvPr id="15" name="Text 12"/>
          <p:cNvSpPr/>
          <p:nvPr/>
        </p:nvSpPr>
        <p:spPr>
          <a:xfrm>
            <a:off x="2348389" y="4040148"/>
            <a:ext cx="3744635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En s'associant avec d'autres marques influentes, Garçon Francais pourrait élargir son audience et renforcer sa position sur le marché.</a:t>
            </a:r>
            <a:endParaRPr lang="en-US" sz="1750" dirty="0"/>
          </a:p>
        </p:txBody>
      </p:sp>
      <p:sp>
        <p:nvSpPr>
          <p:cNvPr id="16" name="Shape 13"/>
          <p:cNvSpPr/>
          <p:nvPr/>
        </p:nvSpPr>
        <p:spPr>
          <a:xfrm>
            <a:off x="7565053" y="5196542"/>
            <a:ext cx="777597" cy="44410"/>
          </a:xfrm>
          <a:prstGeom prst="rect">
            <a:avLst/>
          </a:prstGeom>
          <a:solidFill>
            <a:srgbClr val="FFE0E0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17" name="Shape 14"/>
          <p:cNvSpPr/>
          <p:nvPr/>
        </p:nvSpPr>
        <p:spPr>
          <a:xfrm>
            <a:off x="7065109" y="4968835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FFE0E0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18" name="Text 15"/>
          <p:cNvSpPr/>
          <p:nvPr/>
        </p:nvSpPr>
        <p:spPr>
          <a:xfrm>
            <a:off x="7215961" y="5010507"/>
            <a:ext cx="19812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3</a:t>
            </a:r>
            <a:endParaRPr lang="en-US" sz="2624" dirty="0"/>
          </a:p>
        </p:txBody>
      </p:sp>
      <p:sp>
        <p:nvSpPr>
          <p:cNvPr id="19" name="Text 16"/>
          <p:cNvSpPr/>
          <p:nvPr/>
        </p:nvSpPr>
        <p:spPr>
          <a:xfrm>
            <a:off x="8537138" y="5017413"/>
            <a:ext cx="31851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Diversification de produits</a:t>
            </a:r>
            <a:endParaRPr lang="en-US" sz="2187" dirty="0"/>
          </a:p>
        </p:txBody>
      </p:sp>
      <p:sp>
        <p:nvSpPr>
          <p:cNvPr id="20" name="Text 17"/>
          <p:cNvSpPr/>
          <p:nvPr/>
        </p:nvSpPr>
        <p:spPr>
          <a:xfrm>
            <a:off x="8537138" y="5586770"/>
            <a:ext cx="3744754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En proposant des accessoires ou des vêtements complémentaires, Garçon Francais peut répondre aux besoins diversifiés de sa clientèle.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4" name="Text 1"/>
          <p:cNvSpPr/>
          <p:nvPr/>
        </p:nvSpPr>
        <p:spPr>
          <a:xfrm>
            <a:off x="2348389" y="2019776"/>
            <a:ext cx="444388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Menaces</a:t>
            </a:r>
            <a:endParaRPr lang="en-US" sz="4374" dirty="0"/>
          </a:p>
        </p:txBody>
      </p:sp>
      <p:sp>
        <p:nvSpPr>
          <p:cNvPr id="5" name="Shape 2"/>
          <p:cNvSpPr/>
          <p:nvPr/>
        </p:nvSpPr>
        <p:spPr>
          <a:xfrm>
            <a:off x="2348389" y="3158490"/>
            <a:ext cx="9933503" cy="1347907"/>
          </a:xfrm>
          <a:prstGeom prst="rect">
            <a:avLst/>
          </a:prstGeom>
          <a:solidFill>
            <a:srgbClr val="FFE0E0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6" name="Text 3"/>
          <p:cNvSpPr/>
          <p:nvPr/>
        </p:nvSpPr>
        <p:spPr>
          <a:xfrm>
            <a:off x="2570678" y="3299341"/>
            <a:ext cx="4518541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Concurrence accrue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7541181" y="3096736"/>
            <a:ext cx="451854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La concurrence dans l'industrie de la mode masculine est féroce, ce qui peut compliquer la position de Garçon Francais sur le marché.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2570678" y="4647248"/>
            <a:ext cx="4518541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Changements de tendances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7541181" y="4647248"/>
            <a:ext cx="451854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Les tendances de la mode évoluent rapidement, ce qui oblige la marque à s'adapter en permanence pour rester pertinente.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965644"/>
          </a:xfrm>
          <a:prstGeom prst="rect">
            <a:avLst/>
          </a:prstGeom>
          <a:solidFill>
            <a:srgbClr val="FFFAFA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4" name="Text 1"/>
          <p:cNvSpPr/>
          <p:nvPr/>
        </p:nvSpPr>
        <p:spPr>
          <a:xfrm>
            <a:off x="3838456" y="427673"/>
            <a:ext cx="3528060" cy="48601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827"/>
              </a:lnSpc>
              <a:buNone/>
            </a:pPr>
            <a:r>
              <a:rPr lang="en-US" sz="3062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Évolution du Marché</a:t>
            </a:r>
            <a:endParaRPr lang="en-US" sz="3062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8456" y="1224677"/>
            <a:ext cx="3360063" cy="2076569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3838456" y="3495556"/>
            <a:ext cx="3223260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sz="1531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Mode masculine en pleine croissance</a:t>
            </a:r>
            <a:endParaRPr lang="en-US" sz="1531" dirty="0"/>
          </a:p>
        </p:txBody>
      </p:sp>
      <p:sp>
        <p:nvSpPr>
          <p:cNvPr id="7" name="Text 3"/>
          <p:cNvSpPr/>
          <p:nvPr/>
        </p:nvSpPr>
        <p:spPr>
          <a:xfrm>
            <a:off x="3838456" y="3894058"/>
            <a:ext cx="3360063" cy="74616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225" dirty="0">
                <a:solidFill>
                  <a:srgbClr val="3B35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Le marché de la mode masculine est en plein essor, offrant à Garçon Francais d'importantes opportunités de croissance.</a:t>
            </a:r>
            <a:endParaRPr lang="en-US" sz="1225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1762" y="1224677"/>
            <a:ext cx="3360182" cy="2076688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7431762" y="3495675"/>
            <a:ext cx="2743200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sz="1531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Prise de conscience écologique</a:t>
            </a:r>
            <a:endParaRPr lang="en-US" sz="1531" dirty="0"/>
          </a:p>
        </p:txBody>
      </p:sp>
      <p:sp>
        <p:nvSpPr>
          <p:cNvPr id="10" name="Text 5"/>
          <p:cNvSpPr/>
          <p:nvPr/>
        </p:nvSpPr>
        <p:spPr>
          <a:xfrm>
            <a:off x="7431762" y="3894177"/>
            <a:ext cx="3360182" cy="74616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225" dirty="0">
                <a:solidFill>
                  <a:srgbClr val="3B35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Les consommateurs attachent de plus en plus d'importance à la durabilité, ce qui peut jouer en faveur de Garçon Francais.</a:t>
            </a:r>
            <a:endParaRPr lang="en-US" sz="1225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8456" y="4873585"/>
            <a:ext cx="3360063" cy="2076569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3838456" y="7144464"/>
            <a:ext cx="2667000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sz="1531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E-commerce en augmentation</a:t>
            </a:r>
            <a:endParaRPr lang="en-US" sz="1531" dirty="0"/>
          </a:p>
        </p:txBody>
      </p:sp>
      <p:sp>
        <p:nvSpPr>
          <p:cNvPr id="13" name="Text 7"/>
          <p:cNvSpPr/>
          <p:nvPr/>
        </p:nvSpPr>
        <p:spPr>
          <a:xfrm>
            <a:off x="3838456" y="7542967"/>
            <a:ext cx="3360063" cy="74616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225" dirty="0">
                <a:solidFill>
                  <a:srgbClr val="3B35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La tendance à l'achat en ligne offre à Garçon Francais un canal de distribution supplémentaire pour toucher un public plus large.</a:t>
            </a:r>
            <a:endParaRPr lang="en-US" sz="1225" dirty="0"/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31762" y="4873585"/>
            <a:ext cx="3360182" cy="2076688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7431762" y="7144583"/>
            <a:ext cx="2225040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sz="1531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Innovation technologique</a:t>
            </a:r>
            <a:endParaRPr lang="en-US" sz="1531" dirty="0"/>
          </a:p>
        </p:txBody>
      </p:sp>
      <p:sp>
        <p:nvSpPr>
          <p:cNvPr id="16" name="Text 9"/>
          <p:cNvSpPr/>
          <p:nvPr/>
        </p:nvSpPr>
        <p:spPr>
          <a:xfrm>
            <a:off x="7431762" y="7543086"/>
            <a:ext cx="3360182" cy="9948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225" dirty="0">
                <a:solidFill>
                  <a:srgbClr val="3B35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Les avancées technologiques peuvent permettre à Garçon Francais de développer de nouveaux produits et de s'adapter aux besoins changeants des clients.</a:t>
            </a:r>
            <a:endParaRPr lang="en-US" sz="122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552</Words>
  <Application>Microsoft Macintosh PowerPoint</Application>
  <PresentationFormat>Personnalisé</PresentationFormat>
  <Paragraphs>65</Paragraphs>
  <Slides>8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Calibri</vt:lpstr>
      <vt:lpstr>Red Hat Text</vt:lpstr>
      <vt:lpstr>Roboto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Mathieu ROBERT</cp:lastModifiedBy>
  <cp:revision>4</cp:revision>
  <dcterms:created xsi:type="dcterms:W3CDTF">2023-10-12T20:33:25Z</dcterms:created>
  <dcterms:modified xsi:type="dcterms:W3CDTF">2023-11-16T17:18:38Z</dcterms:modified>
</cp:coreProperties>
</file>